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6" r:id="rId8"/>
    <p:sldId id="264" r:id="rId9"/>
    <p:sldId id="265" r:id="rId10"/>
    <p:sldId id="267" r:id="rId11"/>
    <p:sldId id="268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0962B-8663-45E0-836B-B3C6F85BAD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3579C0-362F-42B8-85F6-F8EAE8B1ED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6E9FA-04ED-459F-8865-0248CC0AF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2A9457-2098-422F-904F-5ED2D0C32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24FCE-684F-4739-9EE9-1C3C5FFAE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8148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B27C6-BA33-45A8-81D4-D03007716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8E177D-B3C8-486A-AEC5-0A0104196C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F14D9-BCF4-463E-AE62-F865E765E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229C3-3E2F-4625-90CA-CE8131C2F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8BFF2-C25A-456C-8EDB-F2CFC3D70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274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F6CCE5-FAAD-4037-B439-A3732097B8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E19910-E899-439C-AE0C-E19A3C3300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497FB-4A0C-4AFC-B44B-1417DBBBA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A9C8B-5311-42CA-8217-87FB4985C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D511E-EB13-4D18-9AE7-57C63EE9D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59625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FAAEF-1530-4D40-AA40-9EA1BC4FF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6148D-C9D5-469E-9563-9F10C25E1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C49771-89BB-494E-A4CB-3B39F07FF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C42EC-8208-4173-A03F-F5F3F410A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DDC69-5EEF-48CD-A979-0D7F988E9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9046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4DCA6-2507-4449-883B-0909B3BFE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DFD94-B5E7-402F-8308-09FA44CBA4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C9AAE-3249-41A5-9698-4A2137016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FA47A-8061-493A-ACDC-9490962D9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A4B3D-489E-4702-BF95-E34B7D7C9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2282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755E4-CCF5-4B88-A9FF-4C5E16363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FB497-25B7-4CAF-87EC-32F7179626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45A6EE-79F5-4F05-85CE-66152483C7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0425F-760F-4FB9-8363-04CE9EB80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5DEA06-04C2-45C9-9D4F-6500F2C15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A60E2E-41DE-40BF-8DF3-26335892E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12870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8AF1B-8B60-4DC7-94AD-AC54F10D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9E80C-5CAA-4101-93BA-95760C21F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F5D707-0AD0-4162-ADD9-FA12EFF6F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96839B-A586-49B2-B218-CA986921E0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49E824-A55A-47B9-B682-DEBCC90BB6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B7611D-EA39-4F44-8665-FA92C08D9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BCA1B7-CF8D-478B-96AB-2949538F6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503EC8-6753-4C45-B466-07ADADE2E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56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E3308-F297-46E7-82E6-99F22F86B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C9EB3-212D-4D82-BA5E-9BA728CF9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FA704A-0B6D-430B-BE80-F3D95D85C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A1682-C6D8-445F-8330-EDDD93A50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5517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36A3BB-96D3-4C2F-B134-DADDC1E47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004772-E97A-4206-AECE-198C56BD1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531F1B-1298-40FD-AC00-30CF9CE8A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7176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DDD5F-4D82-4833-8BA3-CBC6CF5ED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95DB6-545D-419D-A000-8906802C3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11B852-D37E-4711-947D-6703033C2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3936B7-1AFE-4FD4-8565-827AA3170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FAFF8C-CD0D-4F4B-BA51-E50410266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2E3CC1-E2F7-4411-85B7-4F7AB2A68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059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8DB44-7E01-44ED-BA80-1901EC370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A19549-7BC8-423B-928F-F7DD3F4467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D64678-BE49-4493-B87D-532B82CBAD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F7C12-9D65-4004-B390-767C4BE06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5B2B90-0CB1-494D-B941-F96A3A40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984C75-2478-42E9-A2B9-A147E2D97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2287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7C6648-2373-48CB-B7E1-FB2BC1EBE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8C1C1-F4C3-4E37-9110-4B21D7417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499E48-0ADD-48BC-A055-A71DF17B64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6F318-05E1-4883-BB2F-5CF300089116}" type="datetimeFigureOut">
              <a:rPr lang="fr-FR" smtClean="0"/>
              <a:t>15/11/2019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7BC54-D235-4C4F-BD8B-9468AED3A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4A5D7-4FD5-4430-AED8-8A94FAAE8A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65549-2E16-4811-96B4-69F96A6EDEA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3334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EC5685-CCA8-436F-85C1-C8948A6F2D2D}"/>
              </a:ext>
            </a:extLst>
          </p:cNvPr>
          <p:cNvSpPr txBox="1"/>
          <p:nvPr/>
        </p:nvSpPr>
        <p:spPr>
          <a:xfrm>
            <a:off x="941033" y="1615736"/>
            <a:ext cx="82473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Prérequis</a:t>
            </a:r>
            <a:r>
              <a:rPr lang="fr-FR" dirty="0"/>
              <a:t> : </a:t>
            </a:r>
          </a:p>
          <a:p>
            <a:pPr marL="285750" indent="-285750">
              <a:buFontTx/>
              <a:buChar char="-"/>
            </a:pPr>
            <a:r>
              <a:rPr lang="fr-FR" dirty="0"/>
              <a:t>Notion d’équilibre chimique, constante d’équilibre K(T) , Quotient de réaction </a:t>
            </a:r>
            <a:r>
              <a:rPr lang="fr-FR" dirty="0" err="1"/>
              <a:t>Q</a:t>
            </a:r>
            <a:r>
              <a:rPr lang="fr-FR" baseline="-25000" dirty="0" err="1"/>
              <a:t>r</a:t>
            </a:r>
            <a:endParaRPr lang="fr-FR" dirty="0"/>
          </a:p>
          <a:p>
            <a:pPr marL="285750" indent="-285750">
              <a:buFontTx/>
              <a:buChar char="-"/>
            </a:pPr>
            <a:r>
              <a:rPr lang="fr-FR" dirty="0"/>
              <a:t>Critère d’évolution spontanée </a:t>
            </a:r>
          </a:p>
          <a:p>
            <a:pPr marL="285750" indent="-285750">
              <a:buFontTx/>
              <a:buChar char="-"/>
            </a:pPr>
            <a:r>
              <a:rPr lang="fr-FR" dirty="0"/>
              <a:t>Equilibre acido-basique, précipitation, oxydoréduction</a:t>
            </a:r>
          </a:p>
          <a:p>
            <a:pPr marL="285750" indent="-285750">
              <a:buFontTx/>
              <a:buChar char="-"/>
            </a:pPr>
            <a:r>
              <a:rPr lang="fr-FR" dirty="0"/>
              <a:t>Conductimétrie (loi de Kohlrausch), Potentiométrie (loi de Nernst), </a:t>
            </a:r>
            <a:r>
              <a:rPr lang="fr-FR" dirty="0" err="1"/>
              <a:t>Ph-métrie</a:t>
            </a:r>
            <a:r>
              <a:rPr lang="fr-FR" dirty="0"/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1954EC-1D18-49B6-AEFC-58B0B69698D7}"/>
              </a:ext>
            </a:extLst>
          </p:cNvPr>
          <p:cNvSpPr txBox="1"/>
          <p:nvPr/>
        </p:nvSpPr>
        <p:spPr>
          <a:xfrm>
            <a:off x="941033" y="1003177"/>
            <a:ext cx="10309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Niveau : </a:t>
            </a:r>
            <a:r>
              <a:rPr lang="fr-FR" dirty="0"/>
              <a:t>PCSI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E38D6E-6169-471A-84DC-F3416D22968A}"/>
              </a:ext>
            </a:extLst>
          </p:cNvPr>
          <p:cNvSpPr txBox="1"/>
          <p:nvPr/>
        </p:nvSpPr>
        <p:spPr>
          <a:xfrm>
            <a:off x="168675" y="5408110"/>
            <a:ext cx="109372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i="1" dirty="0"/>
              <a:t>Références</a:t>
            </a:r>
            <a:r>
              <a:rPr lang="fr-FR" i="1" dirty="0"/>
              <a:t> : </a:t>
            </a:r>
          </a:p>
          <a:p>
            <a:r>
              <a:rPr lang="fr-FR" i="1" dirty="0"/>
              <a:t>-Pour Ks(CaSO4) </a:t>
            </a:r>
            <a:r>
              <a:rPr lang="fr-FR" i="1" dirty="0" err="1"/>
              <a:t>Lemaréchal</a:t>
            </a:r>
            <a:r>
              <a:rPr lang="fr-FR" i="1" dirty="0"/>
              <a:t> p 160</a:t>
            </a:r>
          </a:p>
          <a:p>
            <a:r>
              <a:rPr lang="fr-FR" i="1" dirty="0"/>
              <a:t>-Pour </a:t>
            </a:r>
            <a:r>
              <a:rPr lang="fr-FR" i="1" dirty="0" err="1"/>
              <a:t>pKa</a:t>
            </a:r>
            <a:r>
              <a:rPr lang="fr-FR" i="1" dirty="0"/>
              <a:t>(CH3COOH/CH3COO-), </a:t>
            </a:r>
            <a:r>
              <a:rPr lang="fr-FR" i="1" dirty="0" err="1"/>
              <a:t>Term</a:t>
            </a:r>
            <a:r>
              <a:rPr lang="fr-FR" i="1" dirty="0"/>
              <a:t> S Bordas p329</a:t>
            </a:r>
          </a:p>
          <a:p>
            <a:r>
              <a:rPr lang="fr-FR" i="1" dirty="0"/>
              <a:t>-Pour Ks(</a:t>
            </a:r>
            <a:r>
              <a:rPr lang="fr-FR" i="1" dirty="0" err="1"/>
              <a:t>AgCl</a:t>
            </a:r>
            <a:r>
              <a:rPr lang="fr-FR" i="1" dirty="0"/>
              <a:t>), </a:t>
            </a:r>
            <a:r>
              <a:rPr lang="fr-FR" i="1" dirty="0" err="1"/>
              <a:t>Brénon</a:t>
            </a:r>
            <a:r>
              <a:rPr lang="fr-FR" i="1" dirty="0"/>
              <a:t> </a:t>
            </a:r>
            <a:r>
              <a:rPr lang="fr-FR" i="1" dirty="0" err="1"/>
              <a:t>Audat</a:t>
            </a:r>
            <a:r>
              <a:rPr lang="fr-FR" i="1" dirty="0"/>
              <a:t> p259</a:t>
            </a:r>
          </a:p>
          <a:p>
            <a:r>
              <a:rPr lang="fr-FR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83417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254B7D-B92C-4210-99C4-91DC4844C0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contrast="40000"/>
          </a:blip>
          <a:srcRect l="7946" t="62250" r="22639" b="25307"/>
          <a:stretch/>
        </p:blipFill>
        <p:spPr>
          <a:xfrm>
            <a:off x="668585" y="548838"/>
            <a:ext cx="10854829" cy="268204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226856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EDB0D9B-0EF4-4B39-B76C-4717559B2A87}"/>
              </a:ext>
            </a:extLst>
          </p:cNvPr>
          <p:cNvSpPr txBox="1"/>
          <p:nvPr/>
        </p:nvSpPr>
        <p:spPr>
          <a:xfrm>
            <a:off x="640080" y="152400"/>
            <a:ext cx="1102360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500" dirty="0"/>
              <a:t>Conclusion 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4F0C21-2741-4941-85A1-FFB6A3004C79}"/>
              </a:ext>
            </a:extLst>
          </p:cNvPr>
          <p:cNvSpPr txBox="1"/>
          <p:nvPr/>
        </p:nvSpPr>
        <p:spPr>
          <a:xfrm>
            <a:off x="640080" y="1026160"/>
            <a:ext cx="1119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1- Nécessité d’un </a:t>
            </a:r>
            <a:r>
              <a:rPr lang="fr-FR" b="1" dirty="0"/>
              <a:t>capteur électrochimique </a:t>
            </a:r>
            <a:r>
              <a:rPr lang="fr-FR" dirty="0"/>
              <a:t>: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CFE7C0-6509-4649-ACA9-A52ABA729EB6}"/>
              </a:ext>
            </a:extLst>
          </p:cNvPr>
          <p:cNvSpPr txBox="1"/>
          <p:nvPr/>
        </p:nvSpPr>
        <p:spPr>
          <a:xfrm>
            <a:off x="640080" y="2736513"/>
            <a:ext cx="1119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2- Différentes </a:t>
            </a:r>
            <a:r>
              <a:rPr lang="fr-FR" b="1" dirty="0"/>
              <a:t>méthodes de quantification </a:t>
            </a:r>
            <a:r>
              <a:rPr lang="fr-FR" dirty="0"/>
              <a:t>ont été mises en œuvre 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75BB787-B891-4A34-B31D-1B55C70DB9A0}"/>
              </a:ext>
            </a:extLst>
          </p:cNvPr>
          <p:cNvSpPr txBox="1"/>
          <p:nvPr/>
        </p:nvSpPr>
        <p:spPr>
          <a:xfrm>
            <a:off x="640080" y="4235622"/>
            <a:ext cx="11196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3- Prendre en compte </a:t>
            </a:r>
            <a:r>
              <a:rPr lang="fr-FR" b="1" dirty="0"/>
              <a:t>les</a:t>
            </a:r>
            <a:r>
              <a:rPr lang="fr-FR" dirty="0"/>
              <a:t> </a:t>
            </a:r>
            <a:r>
              <a:rPr lang="fr-FR" b="1" dirty="0"/>
              <a:t>interactions électrostatiques entre espèces ioniques </a:t>
            </a:r>
            <a:r>
              <a:rPr lang="fr-FR" dirty="0"/>
              <a:t>est nécessaire dans certains cas 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CE4524-F0DC-466E-8B1D-B0A2762E5048}"/>
              </a:ext>
            </a:extLst>
          </p:cNvPr>
          <p:cNvSpPr txBox="1"/>
          <p:nvPr/>
        </p:nvSpPr>
        <p:spPr>
          <a:xfrm>
            <a:off x="3403600" y="1509226"/>
            <a:ext cx="721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b="1" dirty="0" err="1"/>
              <a:t>Ph-mètre</a:t>
            </a:r>
            <a:r>
              <a:rPr lang="fr-FR" b="1" dirty="0"/>
              <a:t> </a:t>
            </a:r>
            <a:r>
              <a:rPr lang="fr-FR" dirty="0"/>
              <a:t>: Réaction acide base</a:t>
            </a:r>
          </a:p>
          <a:p>
            <a:pPr marL="285750" indent="-285750">
              <a:buFontTx/>
              <a:buChar char="-"/>
            </a:pPr>
            <a:r>
              <a:rPr lang="fr-FR" b="1" dirty="0"/>
              <a:t>Conductimètre</a:t>
            </a:r>
            <a:r>
              <a:rPr lang="fr-FR" dirty="0"/>
              <a:t> : mesure d’une concentration (loi de Kohlrausch) </a:t>
            </a:r>
          </a:p>
          <a:p>
            <a:pPr marL="285750" indent="-285750">
              <a:buFontTx/>
              <a:buChar char="-"/>
            </a:pPr>
            <a:r>
              <a:rPr lang="fr-FR" b="1" dirty="0"/>
              <a:t>Potentiomètre</a:t>
            </a:r>
            <a:r>
              <a:rPr lang="fr-FR" dirty="0"/>
              <a:t> : Mesure d’une concentration (électrode de 1</a:t>
            </a:r>
            <a:r>
              <a:rPr lang="fr-FR" baseline="30000" dirty="0"/>
              <a:t>ère</a:t>
            </a:r>
            <a:r>
              <a:rPr lang="fr-FR" dirty="0"/>
              <a:t> espèce)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BFBD68-9A76-4276-8A4D-2C298CEAB144}"/>
              </a:ext>
            </a:extLst>
          </p:cNvPr>
          <p:cNvSpPr txBox="1"/>
          <p:nvPr/>
        </p:nvSpPr>
        <p:spPr>
          <a:xfrm>
            <a:off x="3403600" y="3090059"/>
            <a:ext cx="721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Mesure </a:t>
            </a:r>
            <a:r>
              <a:rPr lang="fr-FR" b="1" dirty="0"/>
              <a:t>unique</a:t>
            </a:r>
            <a:r>
              <a:rPr lang="fr-FR" dirty="0"/>
              <a:t> (</a:t>
            </a:r>
            <a:r>
              <a:rPr lang="fr-FR" dirty="0" err="1"/>
              <a:t>cf.I</a:t>
            </a:r>
            <a:r>
              <a:rPr lang="fr-FR" dirty="0"/>
              <a:t>)</a:t>
            </a:r>
          </a:p>
          <a:p>
            <a:pPr marL="285750" indent="-285750">
              <a:buFontTx/>
              <a:buChar char="-"/>
            </a:pPr>
            <a:r>
              <a:rPr lang="fr-FR" b="1" dirty="0"/>
              <a:t>Régression linéaire </a:t>
            </a:r>
            <a:r>
              <a:rPr lang="fr-FR" dirty="0"/>
              <a:t>(</a:t>
            </a:r>
            <a:r>
              <a:rPr lang="fr-FR" dirty="0" err="1"/>
              <a:t>cf</a:t>
            </a:r>
            <a:r>
              <a:rPr lang="fr-FR" dirty="0"/>
              <a:t> II- pH = </a:t>
            </a:r>
            <a:r>
              <a:rPr lang="fr-FR" dirty="0" err="1"/>
              <a:t>pKa</a:t>
            </a:r>
            <a:r>
              <a:rPr lang="fr-FR" dirty="0"/>
              <a:t> + log(Va/</a:t>
            </a:r>
            <a:r>
              <a:rPr lang="fr-FR" dirty="0" err="1"/>
              <a:t>Vah</a:t>
            </a:r>
            <a:r>
              <a:rPr lang="fr-FR" dirty="0"/>
              <a:t>) ) </a:t>
            </a:r>
          </a:p>
          <a:p>
            <a:pPr marL="285750" indent="-285750">
              <a:buFontTx/>
              <a:buChar char="-"/>
            </a:pPr>
            <a:r>
              <a:rPr lang="fr-FR" b="1" dirty="0"/>
              <a:t>Dosage</a:t>
            </a:r>
            <a:r>
              <a:rPr lang="fr-FR" dirty="0"/>
              <a:t> (</a:t>
            </a:r>
            <a:r>
              <a:rPr lang="fr-FR" dirty="0" err="1"/>
              <a:t>cf.III</a:t>
            </a:r>
            <a:r>
              <a:rPr lang="fr-FR" dirty="0"/>
              <a:t>) Si la réaction est </a:t>
            </a:r>
            <a:r>
              <a:rPr lang="fr-FR" i="1" dirty="0"/>
              <a:t>rapide, unique et quantitative</a:t>
            </a:r>
            <a:r>
              <a:rPr lang="fr-FR" dirty="0"/>
              <a:t> !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CF3348-1538-4D7C-ADE2-8984CA4CE800}"/>
              </a:ext>
            </a:extLst>
          </p:cNvPr>
          <p:cNvSpPr txBox="1"/>
          <p:nvPr/>
        </p:nvSpPr>
        <p:spPr>
          <a:xfrm>
            <a:off x="3586480" y="4604954"/>
            <a:ext cx="721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dirty="0"/>
              <a:t>Prise en compte des </a:t>
            </a:r>
            <a:r>
              <a:rPr lang="fr-FR" b="1" dirty="0"/>
              <a:t>coefficients d’activité </a:t>
            </a:r>
            <a:r>
              <a:rPr lang="fr-FR" dirty="0"/>
              <a:t>dans la loi d’action de masse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F3FD4B-7EC9-445D-AAFB-148870F41CBC}"/>
              </a:ext>
            </a:extLst>
          </p:cNvPr>
          <p:cNvSpPr txBox="1"/>
          <p:nvPr/>
        </p:nvSpPr>
        <p:spPr>
          <a:xfrm>
            <a:off x="553720" y="5508674"/>
            <a:ext cx="111963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Dans chaque expérience nous avons admis la loi d’action de masse. Cette loi sera démontrée en deuxième année à partir du </a:t>
            </a:r>
            <a:r>
              <a:rPr lang="fr-FR" b="1" dirty="0"/>
              <a:t>second principe de la thermodynamique</a:t>
            </a:r>
            <a:r>
              <a:rPr lang="fr-FR" dirty="0"/>
              <a:t>.   </a:t>
            </a:r>
          </a:p>
        </p:txBody>
      </p:sp>
    </p:spTree>
    <p:extLst>
      <p:ext uri="{BB962C8B-B14F-4D97-AF65-F5344CB8AC3E}">
        <p14:creationId xmlns:p14="http://schemas.microsoft.com/office/powerpoint/2010/main" val="1205605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0B91C5-19D3-4736-A4AE-3099E5E02F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contrast="40000"/>
          </a:blip>
          <a:srcRect l="14692" t="1165" r="15242" b="62244"/>
          <a:stretch/>
        </p:blipFill>
        <p:spPr>
          <a:xfrm>
            <a:off x="1901748" y="1003794"/>
            <a:ext cx="8000575" cy="38256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6B8836-2A2F-41C3-B819-AF4CB737A55A}"/>
              </a:ext>
            </a:extLst>
          </p:cNvPr>
          <p:cNvSpPr txBox="1"/>
          <p:nvPr/>
        </p:nvSpPr>
        <p:spPr>
          <a:xfrm>
            <a:off x="1690255" y="0"/>
            <a:ext cx="842356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/>
              <a:t>Importance des constantes d’équilibre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C28E22-D122-4E68-97C6-DBFF31E6F47B}"/>
              </a:ext>
            </a:extLst>
          </p:cNvPr>
          <p:cNvSpPr txBox="1"/>
          <p:nvPr/>
        </p:nvSpPr>
        <p:spPr>
          <a:xfrm>
            <a:off x="2130641" y="5157926"/>
            <a:ext cx="785673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>
                <a:sym typeface="Wingdings" panose="05000000000000000000" pitchFamily="2" charset="2"/>
              </a:rPr>
              <a:t> Permet de calculer l’</a:t>
            </a:r>
            <a:r>
              <a:rPr lang="fr-FR" sz="2200" b="1" dirty="0">
                <a:sym typeface="Wingdings" panose="05000000000000000000" pitchFamily="2" charset="2"/>
              </a:rPr>
              <a:t>avancement</a:t>
            </a:r>
            <a:r>
              <a:rPr lang="fr-FR" sz="2200" dirty="0">
                <a:sym typeface="Wingdings" panose="05000000000000000000" pitchFamily="2" charset="2"/>
              </a:rPr>
              <a:t> de la réaction </a:t>
            </a:r>
            <a:r>
              <a:rPr lang="fr-FR" sz="2200" b="1" dirty="0">
                <a:sym typeface="Wingdings" panose="05000000000000000000" pitchFamily="2" charset="2"/>
              </a:rPr>
              <a:t>à l’équilibre </a:t>
            </a:r>
            <a:r>
              <a:rPr lang="fr-FR" sz="2200" dirty="0">
                <a:sym typeface="Wingdings" panose="05000000000000000000" pitchFamily="2" charset="2"/>
              </a:rPr>
              <a:t>et donc de connaître les </a:t>
            </a:r>
            <a:r>
              <a:rPr lang="fr-FR" sz="2200" b="1" dirty="0">
                <a:sym typeface="Wingdings" panose="05000000000000000000" pitchFamily="2" charset="2"/>
              </a:rPr>
              <a:t>concentrations de chaque espèce à l’équilibre</a:t>
            </a:r>
            <a:endParaRPr lang="fr-FR" sz="2200" b="1" dirty="0"/>
          </a:p>
        </p:txBody>
      </p:sp>
    </p:spTree>
    <p:extLst>
      <p:ext uri="{BB962C8B-B14F-4D97-AF65-F5344CB8AC3E}">
        <p14:creationId xmlns:p14="http://schemas.microsoft.com/office/powerpoint/2010/main" val="62409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B0A338-7A39-4A4C-AD4D-519D272E0E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contrast="40000"/>
          </a:blip>
          <a:srcRect l="13546" t="38103" r="17275" b="38119"/>
          <a:stretch/>
        </p:blipFill>
        <p:spPr>
          <a:xfrm>
            <a:off x="1090403" y="1101030"/>
            <a:ext cx="9703406" cy="30537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C586C13-F077-4C25-84D6-274D4AEBF669}"/>
              </a:ext>
            </a:extLst>
          </p:cNvPr>
          <p:cNvSpPr txBox="1"/>
          <p:nvPr/>
        </p:nvSpPr>
        <p:spPr>
          <a:xfrm>
            <a:off x="1690255" y="0"/>
            <a:ext cx="842356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/>
              <a:t>Importance des constantes d’équilibre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38EE88-81A9-4D58-B78E-F378DB302936}"/>
              </a:ext>
            </a:extLst>
          </p:cNvPr>
          <p:cNvSpPr txBox="1"/>
          <p:nvPr/>
        </p:nvSpPr>
        <p:spPr>
          <a:xfrm>
            <a:off x="2013737" y="4301672"/>
            <a:ext cx="78567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dirty="0">
                <a:sym typeface="Wingdings" panose="05000000000000000000" pitchFamily="2" charset="2"/>
              </a:rPr>
              <a:t> Permet de connaître le </a:t>
            </a:r>
            <a:r>
              <a:rPr lang="fr-FR" sz="2200" b="1" dirty="0">
                <a:sym typeface="Wingdings" panose="05000000000000000000" pitchFamily="2" charset="2"/>
              </a:rPr>
              <a:t>sens d’évolution </a:t>
            </a:r>
            <a:r>
              <a:rPr lang="fr-FR" sz="2200" dirty="0">
                <a:sym typeface="Wingdings" panose="05000000000000000000" pitchFamily="2" charset="2"/>
              </a:rPr>
              <a:t>du système</a:t>
            </a:r>
            <a:endParaRPr lang="fr-FR" sz="2200" b="1" dirty="0"/>
          </a:p>
        </p:txBody>
      </p:sp>
    </p:spTree>
    <p:extLst>
      <p:ext uri="{BB962C8B-B14F-4D97-AF65-F5344CB8AC3E}">
        <p14:creationId xmlns:p14="http://schemas.microsoft.com/office/powerpoint/2010/main" val="408003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0AE6E4-ED20-4B4A-839F-7F3B592586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contrast="40000"/>
          </a:blip>
          <a:srcRect l="13526" t="62845" r="14597" b="4489"/>
          <a:stretch/>
        </p:blipFill>
        <p:spPr>
          <a:xfrm>
            <a:off x="1690255" y="894680"/>
            <a:ext cx="8325041" cy="34642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C795ECE-98A0-4A25-9ED2-AB4C3AC5E901}"/>
              </a:ext>
            </a:extLst>
          </p:cNvPr>
          <p:cNvSpPr txBox="1"/>
          <p:nvPr/>
        </p:nvSpPr>
        <p:spPr>
          <a:xfrm>
            <a:off x="1690255" y="0"/>
            <a:ext cx="842356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/>
              <a:t>Importance des constantes d’équilibre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1A6015-78B9-4995-9C1F-6DE1524CFE90}"/>
              </a:ext>
            </a:extLst>
          </p:cNvPr>
          <p:cNvSpPr txBox="1"/>
          <p:nvPr/>
        </p:nvSpPr>
        <p:spPr>
          <a:xfrm>
            <a:off x="1924406" y="4696287"/>
            <a:ext cx="78567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è"/>
            </a:pPr>
            <a:r>
              <a:rPr lang="fr-FR" sz="2200" dirty="0">
                <a:sym typeface="Wingdings" panose="05000000000000000000" pitchFamily="2" charset="2"/>
              </a:rPr>
              <a:t>Permet de savoir si la réaction de précipitation a lieu</a:t>
            </a:r>
          </a:p>
          <a:p>
            <a:r>
              <a:rPr lang="fr-FR" sz="2200" dirty="0">
                <a:sym typeface="Wingdings" panose="05000000000000000000" pitchFamily="2" charset="2"/>
              </a:rPr>
              <a:t>     (</a:t>
            </a:r>
            <a:r>
              <a:rPr lang="fr-FR" sz="2200" dirty="0" err="1">
                <a:sym typeface="Wingdings" panose="05000000000000000000" pitchFamily="2" charset="2"/>
              </a:rPr>
              <a:t>ie</a:t>
            </a:r>
            <a:r>
              <a:rPr lang="fr-FR" sz="2200" dirty="0">
                <a:sym typeface="Wingdings" panose="05000000000000000000" pitchFamily="2" charset="2"/>
              </a:rPr>
              <a:t>. si le précipité est présent ou non)</a:t>
            </a:r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3756459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99A5E7-9C21-4955-909B-651A57C41F69}"/>
              </a:ext>
            </a:extLst>
          </p:cNvPr>
          <p:cNvSpPr txBox="1"/>
          <p:nvPr/>
        </p:nvSpPr>
        <p:spPr>
          <a:xfrm>
            <a:off x="1761277" y="2530136"/>
            <a:ext cx="842356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000" dirty="0"/>
              <a:t>Comment déterminer les constantes d’équilibre ? </a:t>
            </a:r>
          </a:p>
        </p:txBody>
      </p:sp>
    </p:spTree>
    <p:extLst>
      <p:ext uri="{BB962C8B-B14F-4D97-AF65-F5344CB8AC3E}">
        <p14:creationId xmlns:p14="http://schemas.microsoft.com/office/powerpoint/2010/main" val="176633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182516-6C10-4698-9A98-D085861F2939}"/>
              </a:ext>
            </a:extLst>
          </p:cNvPr>
          <p:cNvSpPr txBox="1"/>
          <p:nvPr/>
        </p:nvSpPr>
        <p:spPr>
          <a:xfrm>
            <a:off x="3204840" y="1757780"/>
            <a:ext cx="8433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/>
              <a:t>I- </a:t>
            </a:r>
          </a:p>
          <a:p>
            <a:r>
              <a:rPr lang="fr-FR" sz="3000" dirty="0"/>
              <a:t>II-</a:t>
            </a:r>
          </a:p>
          <a:p>
            <a:r>
              <a:rPr lang="fr-FR" sz="3000" dirty="0"/>
              <a:t>III-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8B61B402-1945-4749-BB45-82E6200891B5}"/>
              </a:ext>
            </a:extLst>
          </p:cNvPr>
          <p:cNvSpPr/>
          <p:nvPr/>
        </p:nvSpPr>
        <p:spPr>
          <a:xfrm>
            <a:off x="4261282" y="1757780"/>
            <a:ext cx="142042" cy="1322771"/>
          </a:xfrm>
          <a:prstGeom prst="rightBrac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D10BAE-A96F-48C9-B20A-45742F8C8EC1}"/>
              </a:ext>
            </a:extLst>
          </p:cNvPr>
          <p:cNvSpPr txBox="1"/>
          <p:nvPr/>
        </p:nvSpPr>
        <p:spPr>
          <a:xfrm>
            <a:off x="4873841" y="2139509"/>
            <a:ext cx="648957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dirty="0"/>
              <a:t>3 méthodes de détermination différentes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1D61A-01D5-4050-A102-68787D439778}"/>
              </a:ext>
            </a:extLst>
          </p:cNvPr>
          <p:cNvSpPr txBox="1"/>
          <p:nvPr/>
        </p:nvSpPr>
        <p:spPr>
          <a:xfrm>
            <a:off x="1411550" y="3773011"/>
            <a:ext cx="10067277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500" b="1" dirty="0"/>
              <a:t>Conclusion : </a:t>
            </a:r>
            <a:r>
              <a:rPr lang="fr-FR" sz="2500" dirty="0"/>
              <a:t>Point commun de ces 3 méthodes et limites du modèle adopté</a:t>
            </a:r>
            <a:r>
              <a:rPr lang="fr-FR" sz="2500" b="1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1D550D-BC3A-4AB2-A5C1-35565F19C73E}"/>
              </a:ext>
            </a:extLst>
          </p:cNvPr>
          <p:cNvSpPr txBox="1"/>
          <p:nvPr/>
        </p:nvSpPr>
        <p:spPr>
          <a:xfrm>
            <a:off x="5601810" y="352119"/>
            <a:ext cx="6063449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500" b="1" dirty="0"/>
              <a:t>Plan </a:t>
            </a:r>
          </a:p>
        </p:txBody>
      </p:sp>
    </p:spTree>
    <p:extLst>
      <p:ext uri="{BB962C8B-B14F-4D97-AF65-F5344CB8AC3E}">
        <p14:creationId xmlns:p14="http://schemas.microsoft.com/office/powerpoint/2010/main" val="2141998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472C2E-6C4A-4FFF-A89B-6199D77B743F}"/>
              </a:ext>
            </a:extLst>
          </p:cNvPr>
          <p:cNvSpPr txBox="1"/>
          <p:nvPr/>
        </p:nvSpPr>
        <p:spPr>
          <a:xfrm>
            <a:off x="520780" y="140395"/>
            <a:ext cx="837164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300" b="1" u="sng" dirty="0"/>
              <a:t>I- Mesure de Ks(CaSO</a:t>
            </a:r>
            <a:r>
              <a:rPr lang="fr-FR" sz="2300" b="1" u="sng" baseline="-25000" dirty="0"/>
              <a:t>4</a:t>
            </a:r>
            <a:r>
              <a:rPr lang="fr-FR" sz="2300" b="1" u="sng" dirty="0"/>
              <a:t>) par conductimétrie</a:t>
            </a:r>
            <a:endParaRPr lang="fr-FR" sz="2300" b="1" u="sng" baseline="-25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94773E-D09E-4B61-85DB-18F6B4CFFC4C}"/>
              </a:ext>
            </a:extLst>
          </p:cNvPr>
          <p:cNvSpPr txBox="1"/>
          <p:nvPr/>
        </p:nvSpPr>
        <p:spPr>
          <a:xfrm>
            <a:off x="599440" y="792480"/>
            <a:ext cx="111658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u="sng" dirty="0">
                <a:solidFill>
                  <a:srgbClr val="FF0000"/>
                </a:solidFill>
              </a:rPr>
              <a:t>Pourquoi surestime-t-on Ks(CaSO4) ? 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7DEBA13-59D2-433E-B420-59B3BE5BB7D2}"/>
              </a:ext>
            </a:extLst>
          </p:cNvPr>
          <p:cNvCxnSpPr/>
          <p:nvPr/>
        </p:nvCxnSpPr>
        <p:spPr>
          <a:xfrm>
            <a:off x="6197600" y="1625600"/>
            <a:ext cx="0" cy="488696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0794579-1AC8-4E43-8660-BA8885A9A810}"/>
              </a:ext>
            </a:extLst>
          </p:cNvPr>
          <p:cNvSpPr txBox="1"/>
          <p:nvPr/>
        </p:nvSpPr>
        <p:spPr>
          <a:xfrm>
            <a:off x="599440" y="1432560"/>
            <a:ext cx="5394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 </a:t>
            </a:r>
            <a:r>
              <a:rPr lang="fr-FR" b="1" dirty="0"/>
              <a:t>assimilant activité et concentration </a:t>
            </a:r>
            <a:r>
              <a:rPr lang="fr-FR" dirty="0"/>
              <a:t>des solutés (sans prendre en compte les </a:t>
            </a:r>
            <a:r>
              <a:rPr lang="fr-FR" b="1" dirty="0"/>
              <a:t>interactions</a:t>
            </a:r>
            <a:r>
              <a:rPr lang="fr-FR" dirty="0"/>
              <a:t> entre ions)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1BAA222-56AE-4A0D-B471-322D4A242476}"/>
                  </a:ext>
                </a:extLst>
              </p:cNvPr>
              <p:cNvSpPr txBox="1"/>
              <p:nvPr/>
            </p:nvSpPr>
            <p:spPr>
              <a:xfrm>
                <a:off x="6614160" y="2417485"/>
                <a:ext cx="5161276" cy="5562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5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Sup>
                          <m:sSubSupPr>
                            <m:ctrlP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𝐾</m:t>
                            </m:r>
                          </m:e>
                          <m:sub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sub>
                          <m:sup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sSup>
                          <m:sSupPr>
                            <m:ctrlP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</m:sub>
                    </m:sSub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sSubSup>
                          <m:sSubSupPr>
                            <m:ctrlP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𝑂</m:t>
                            </m:r>
                          </m:e>
                          <m:sub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2−</m:t>
                            </m:r>
                          </m:sup>
                        </m:sSubSup>
                      </m:sub>
                    </m:sSub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sSup>
                              <m:sSupPr>
                                <m:ctrlP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2+</m:t>
                                </m:r>
                              </m:sup>
                            </m:sSup>
                          </m:e>
                        </m:d>
                      </m:e>
                      <m:sub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𝑒𝑞</m:t>
                        </m:r>
                      </m:sub>
                    </m:sSub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  <m:sSubSup>
                              <m:sSubSupPr>
                                <m:ctrlP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𝑂</m:t>
                                </m:r>
                              </m:e>
                              <m:sub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  <m:sup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2−</m:t>
                                </m:r>
                              </m:sup>
                            </m:sSubSup>
                          </m:e>
                        </m:d>
                      </m:e>
                      <m:sub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𝑒𝑞</m:t>
                        </m:r>
                      </m:sub>
                    </m:sSub>
                  </m:oMath>
                </a14:m>
                <a:endParaRPr lang="fr-FR" sz="25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1BAA222-56AE-4A0D-B471-322D4A24247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4160" y="2417485"/>
                <a:ext cx="5161276" cy="55624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B1B2D189-B94A-4BBD-BF64-59961F47B2C4}"/>
              </a:ext>
            </a:extLst>
          </p:cNvPr>
          <p:cNvSpPr txBox="1"/>
          <p:nvPr/>
        </p:nvSpPr>
        <p:spPr>
          <a:xfrm>
            <a:off x="6614160" y="1429176"/>
            <a:ext cx="539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 prenant en compte les </a:t>
            </a:r>
            <a:r>
              <a:rPr lang="fr-FR" b="1" dirty="0"/>
              <a:t>interactions</a:t>
            </a:r>
            <a:r>
              <a:rPr lang="fr-FR" dirty="0"/>
              <a:t> entre 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1D7504F-3550-4F39-84CB-54B94CA389AB}"/>
                  </a:ext>
                </a:extLst>
              </p:cNvPr>
              <p:cNvSpPr txBox="1"/>
              <p:nvPr/>
            </p:nvSpPr>
            <p:spPr>
              <a:xfrm>
                <a:off x="1244605" y="2417485"/>
                <a:ext cx="3723634" cy="5287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500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fr-FR" sz="2500" b="0" i="0" smtClean="0">
                            <a:latin typeface="Cambria Math" panose="02040503050406030204" pitchFamily="18" charset="0"/>
                          </a:rPr>
                          <m:t>K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fr-FR" sz="2500" b="0" i="0" smtClean="0">
                            <a:latin typeface="Cambria Math" panose="02040503050406030204" pitchFamily="18" charset="0"/>
                          </a:rPr>
                          <m:t>s</m:t>
                        </m:r>
                      </m:sub>
                    </m:sSub>
                    <m:r>
                      <a:rPr lang="fr-FR" sz="2500" b="0" i="0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sSup>
                              <m:sSupPr>
                                <m:ctrlP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2+</m:t>
                                </m:r>
                              </m:sup>
                            </m:sSup>
                          </m:e>
                        </m:d>
                      </m:e>
                      <m:sub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𝑒𝑞</m:t>
                        </m:r>
                      </m:sub>
                    </m:sSub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  <m:sSubSup>
                              <m:sSubSupPr>
                                <m:ctrlP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𝑂</m:t>
                                </m:r>
                              </m:e>
                              <m:sub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b>
                              <m:sup>
                                <m:r>
                                  <a:rPr lang="fr-FR" sz="2500" b="0" i="1" smtClean="0">
                                    <a:latin typeface="Cambria Math" panose="02040503050406030204" pitchFamily="18" charset="0"/>
                                  </a:rPr>
                                  <m:t>2−</m:t>
                                </m:r>
                              </m:sup>
                            </m:sSubSup>
                          </m:e>
                        </m:d>
                      </m:e>
                      <m:sub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𝑒𝑞</m:t>
                        </m:r>
                      </m:sub>
                    </m:sSub>
                  </m:oMath>
                </a14:m>
                <a:endParaRPr lang="fr-FR" sz="25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81D7504F-3550-4F39-84CB-54B94CA389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4605" y="2417485"/>
                <a:ext cx="3723634" cy="52879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0A8DB78-70A7-4855-AC7A-C8D1E908B5EE}"/>
                  </a:ext>
                </a:extLst>
              </p:cNvPr>
              <p:cNvSpPr txBox="1"/>
              <p:nvPr/>
            </p:nvSpPr>
            <p:spPr>
              <a:xfrm>
                <a:off x="6614160" y="3230880"/>
                <a:ext cx="5161273" cy="6732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Pour des concentrations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sSup>
                                <m:sSupPr>
                                  <m:ctrlPr>
                                    <a:rPr lang="fr-FR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fr-FR" i="1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𝑆𝑂</m:t>
                              </m:r>
                              <m:sSup>
                                <m:sSupPr>
                                  <m:ctrlP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e>
                                <m:sup>
                                  <m:r>
                                    <a:rPr lang="fr-FR" b="0" i="1" smtClean="0">
                                      <a:latin typeface="Cambria Math" panose="02040503050406030204" pitchFamily="18" charset="0"/>
                                    </a:rPr>
                                    <m:t>2−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  5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fr-FR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−3</m:t>
                          </m:r>
                        </m:sup>
                      </m:sSup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𝑚𝑜𝑙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/</m:t>
                      </m:r>
                      <m:r>
                        <a:rPr lang="fr-FR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𝐿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0A8DB78-70A7-4855-AC7A-C8D1E908B5E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14160" y="3230880"/>
                <a:ext cx="5161273" cy="673261"/>
              </a:xfrm>
              <a:prstGeom prst="rect">
                <a:avLst/>
              </a:prstGeom>
              <a:blipFill>
                <a:blip r:embed="rId4"/>
                <a:stretch>
                  <a:fillRect l="-945" t="-4545" b="-4545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A9569AC-57B4-4863-8576-335BE07BD19D}"/>
                  </a:ext>
                </a:extLst>
              </p:cNvPr>
              <p:cNvSpPr txBox="1"/>
              <p:nvPr/>
            </p:nvSpPr>
            <p:spPr>
              <a:xfrm>
                <a:off x="7518404" y="4120653"/>
                <a:ext cx="3210556" cy="5562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5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𝐶</m:t>
                        </m:r>
                        <m:sSup>
                          <m:sSupPr>
                            <m:ctrlP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2+</m:t>
                            </m:r>
                          </m:sup>
                        </m:sSup>
                      </m:sub>
                    </m:sSub>
                    <m:sSub>
                      <m:sSubPr>
                        <m:ctrlPr>
                          <a:rPr lang="fr-FR" sz="25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b>
                        <m:r>
                          <a:rPr lang="fr-FR" sz="25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  <m:sSubSup>
                          <m:sSubSupPr>
                            <m:ctrlP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𝑂</m:t>
                            </m:r>
                          </m:e>
                          <m:sub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4</m:t>
                            </m:r>
                          </m:sub>
                          <m:sup>
                            <m:r>
                              <a:rPr lang="fr-FR" sz="2500" b="0" i="1" smtClean="0">
                                <a:latin typeface="Cambria Math" panose="02040503050406030204" pitchFamily="18" charset="0"/>
                              </a:rPr>
                              <m:t>2−</m:t>
                            </m:r>
                          </m:sup>
                        </m:sSubSup>
                      </m:sub>
                    </m:sSub>
                    <m:r>
                      <a:rPr lang="fr-FR" sz="2500" b="0" i="1" smtClean="0">
                        <a:latin typeface="Cambria Math" panose="02040503050406030204" pitchFamily="18" charset="0"/>
                      </a:rPr>
                      <m:t> =0,5</m:t>
                    </m:r>
                  </m:oMath>
                </a14:m>
                <a:endParaRPr lang="fr-FR" sz="25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3A9569AC-57B4-4863-8576-335BE07BD1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8404" y="4120653"/>
                <a:ext cx="3210556" cy="556243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7C27538-B770-4538-8391-D10DE89E9CA8}"/>
                  </a:ext>
                </a:extLst>
              </p:cNvPr>
              <p:cNvSpPr txBox="1"/>
              <p:nvPr/>
            </p:nvSpPr>
            <p:spPr>
              <a:xfrm>
                <a:off x="7251698" y="4893408"/>
                <a:ext cx="3886195" cy="81259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fr-FR" sz="25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  <m:sup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fr-FR" sz="2500" b="0" i="1" smtClean="0">
                          <a:latin typeface="Cambria Math" panose="02040503050406030204" pitchFamily="18" charset="0"/>
                        </a:rPr>
                        <m:t> =</m:t>
                      </m:r>
                      <m:f>
                        <m:fPr>
                          <m:ctrlPr>
                            <a:rPr lang="fr-FR" sz="25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den>
                      </m:f>
                      <m:r>
                        <a:rPr lang="fr-FR" sz="2500" b="0" i="1" smtClean="0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fr-FR" sz="25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sSup>
                                <m:sSupPr>
                                  <m:ctrlP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p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2+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  <m:sSub>
                        <m:sSubPr>
                          <m:ctrlPr>
                            <a:rPr lang="fr-FR" sz="25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  <m:t>𝑆</m:t>
                              </m:r>
                              <m:sSubSup>
                                <m:sSubSupPr>
                                  <m:ctrlP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𝑂</m:t>
                                  </m:r>
                                </m:e>
                                <m:sub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4</m:t>
                                  </m:r>
                                </m:sub>
                                <m:sup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2−</m:t>
                                  </m:r>
                                </m:sup>
                              </m:sSubSup>
                            </m:e>
                          </m:d>
                        </m:e>
                        <m:sub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</m:oMath>
                  </m:oMathPara>
                </a14:m>
                <a:endParaRPr lang="fr-FR" sz="25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7C27538-B770-4538-8391-D10DE89E9C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1698" y="4893408"/>
                <a:ext cx="3886195" cy="81259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4A7CE350-F23D-4B7A-AE9A-AE94F3443264}"/>
              </a:ext>
            </a:extLst>
          </p:cNvPr>
          <p:cNvSpPr txBox="1"/>
          <p:nvPr/>
        </p:nvSpPr>
        <p:spPr>
          <a:xfrm>
            <a:off x="670560" y="3505200"/>
            <a:ext cx="49479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Mais les ions Ca</a:t>
            </a:r>
            <a:r>
              <a:rPr lang="fr-FR" baseline="30000" dirty="0"/>
              <a:t>2+</a:t>
            </a:r>
            <a:r>
              <a:rPr lang="fr-FR" dirty="0"/>
              <a:t> et SO</a:t>
            </a:r>
            <a:r>
              <a:rPr lang="fr-FR" baseline="-25000" dirty="0"/>
              <a:t>4</a:t>
            </a:r>
            <a:r>
              <a:rPr lang="fr-FR" baseline="30000" dirty="0"/>
              <a:t>2- </a:t>
            </a:r>
            <a:r>
              <a:rPr lang="fr-FR" dirty="0"/>
              <a:t>possède 2 charges. </a:t>
            </a:r>
            <a:r>
              <a:rPr lang="fr-FR" b="1" dirty="0"/>
              <a:t>L’interaction électrostatique</a:t>
            </a:r>
            <a:r>
              <a:rPr lang="fr-FR" dirty="0"/>
              <a:t> ne peut être négligé.</a:t>
            </a:r>
          </a:p>
        </p:txBody>
      </p:sp>
    </p:spTree>
    <p:extLst>
      <p:ext uri="{BB962C8B-B14F-4D97-AF65-F5344CB8AC3E}">
        <p14:creationId xmlns:p14="http://schemas.microsoft.com/office/powerpoint/2010/main" val="217737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2E69C4-BBFD-446A-8E35-799C343A4B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contrast="40000"/>
          </a:blip>
          <a:srcRect l="13183" t="25631" r="43248" b="66715"/>
          <a:stretch/>
        </p:blipFill>
        <p:spPr>
          <a:xfrm>
            <a:off x="2081118" y="4602507"/>
            <a:ext cx="6209524" cy="150365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E8962F-C949-4F28-A0B1-75E46B07D7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contrast="40000"/>
          </a:blip>
          <a:srcRect l="7946" t="4789" r="34754" b="74650"/>
          <a:stretch/>
        </p:blipFill>
        <p:spPr>
          <a:xfrm>
            <a:off x="81280" y="616607"/>
            <a:ext cx="6681916" cy="330515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E1EE1F4-170C-493B-AA2B-22014A1C159A}"/>
              </a:ext>
            </a:extLst>
          </p:cNvPr>
          <p:cNvSpPr txBox="1"/>
          <p:nvPr/>
        </p:nvSpPr>
        <p:spPr>
          <a:xfrm>
            <a:off x="520780" y="140395"/>
            <a:ext cx="8371642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300" b="1" u="sng" dirty="0"/>
              <a:t>III- Mesure de Ks(</a:t>
            </a:r>
            <a:r>
              <a:rPr lang="fr-FR" sz="2300" b="1" u="sng" dirty="0" err="1"/>
              <a:t>AgCl</a:t>
            </a:r>
            <a:r>
              <a:rPr lang="fr-FR" sz="2300" b="1" u="sng" dirty="0"/>
              <a:t>) par dosage potentiométrique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AB3D2DF-1A02-4924-B52D-029441F483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lum contrast="40000"/>
          </a:blip>
          <a:srcRect l="10059" t="12550" r="5557" b="5513"/>
          <a:stretch/>
        </p:blipFill>
        <p:spPr>
          <a:xfrm rot="16200000">
            <a:off x="7707858" y="-293820"/>
            <a:ext cx="3414135" cy="5145192"/>
          </a:xfrm>
          <a:prstGeom prst="rect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2FCDA27-2BC3-4963-AF65-03F2E930BE05}"/>
              </a:ext>
            </a:extLst>
          </p:cNvPr>
          <p:cNvSpPr txBox="1"/>
          <p:nvPr/>
        </p:nvSpPr>
        <p:spPr>
          <a:xfrm>
            <a:off x="81280" y="4602507"/>
            <a:ext cx="189992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u="sng" dirty="0"/>
              <a:t>Loi de Nernst </a:t>
            </a:r>
            <a:r>
              <a:rPr lang="fr-FR" sz="2200" dirty="0"/>
              <a:t>: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572D37-5219-42B1-9AC3-ABCF7EFCF370}"/>
              </a:ext>
            </a:extLst>
          </p:cNvPr>
          <p:cNvSpPr txBox="1"/>
          <p:nvPr/>
        </p:nvSpPr>
        <p:spPr>
          <a:xfrm>
            <a:off x="8605520" y="4417157"/>
            <a:ext cx="35052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 u="sng" dirty="0"/>
              <a:t>Loi d’action de masse</a:t>
            </a:r>
            <a:r>
              <a:rPr lang="fr-FR" sz="2200" dirty="0"/>
              <a:t>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BB16C00-A2F2-49E4-8A8D-0CF11EB48F10}"/>
                  </a:ext>
                </a:extLst>
              </p:cNvPr>
              <p:cNvSpPr txBox="1"/>
              <p:nvPr/>
            </p:nvSpPr>
            <p:spPr>
              <a:xfrm>
                <a:off x="8717280" y="5072152"/>
                <a:ext cx="2931956" cy="4144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5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</m:e>
                        <m:sub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sub>
                      </m:sSub>
                      <m:r>
                        <a:rPr lang="fr-FR" sz="25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sz="25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sSup>
                                <m:sSupPr>
                                  <m:ctrlP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p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  <m:sSub>
                        <m:sSubPr>
                          <m:ctrlPr>
                            <a:rPr lang="fr-FR" sz="25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  <m:t>𝐶</m:t>
                              </m:r>
                              <m:sSup>
                                <m:sSupPr>
                                  <m:ctrlP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e>
                                <m:sup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</m:oMath>
                  </m:oMathPara>
                </a14:m>
                <a:endParaRPr lang="fr-FR" sz="2500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BB16C00-A2F2-49E4-8A8D-0CF11EB48F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7280" y="5072152"/>
                <a:ext cx="2931956" cy="414409"/>
              </a:xfrm>
              <a:prstGeom prst="rect">
                <a:avLst/>
              </a:prstGeom>
              <a:blipFill>
                <a:blip r:embed="rId4"/>
                <a:stretch>
                  <a:fillRect l="-2079" r="-416" b="-1911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BE4B697-F704-4CA8-9190-A7248D5C3932}"/>
                  </a:ext>
                </a:extLst>
              </p:cNvPr>
              <p:cNvSpPr txBox="1"/>
              <p:nvPr/>
            </p:nvSpPr>
            <p:spPr>
              <a:xfrm>
                <a:off x="8717280" y="5691751"/>
                <a:ext cx="2703817" cy="86985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sz="25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  <m:sSup>
                                <m:sSupPr>
                                  <m:ctrlP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𝑔</m:t>
                                  </m:r>
                                </m:e>
                                <m:sup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</m:sup>
                              </m:sSup>
                            </m:e>
                          </m:d>
                        </m:e>
                        <m:sub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𝑒𝑞</m:t>
                          </m:r>
                        </m:sub>
                      </m:sSub>
                      <m:sSub>
                        <m:sSubPr>
                          <m:ctrlPr>
                            <a:rPr lang="fr-FR" sz="25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fr-FR" sz="25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num>
                            <m:den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fr-FR" sz="2500" b="0" i="1" smtClean="0">
                                      <a:latin typeface="Cambria Math" panose="02040503050406030204" pitchFamily="18" charset="0"/>
                                    </a:rPr>
                                    <m:t>𝐶</m:t>
                                  </m:r>
                                  <m:sSup>
                                    <m:sSupPr>
                                      <m:ctrlPr>
                                        <a:rPr lang="fr-FR" sz="2500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fr-FR" sz="2500" b="0" i="1" smtClean="0">
                                          <a:latin typeface="Cambria Math" panose="02040503050406030204" pitchFamily="18" charset="0"/>
                                        </a:rPr>
                                        <m:t>𝑙</m:t>
                                      </m:r>
                                    </m:e>
                                    <m:sup>
                                      <m:r>
                                        <a:rPr lang="fr-FR" sz="2500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</m:sup>
                                  </m:sSup>
                                </m:e>
                              </m:d>
                            </m:den>
                          </m:f>
                        </m:e>
                        <m:sub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𝑒𝑞</m:t>
                          </m:r>
                          <m:r>
                            <a:rPr lang="fr-FR" sz="2500" b="0" i="1" smtClean="0">
                              <a:latin typeface="Cambria Math" panose="02040503050406030204" pitchFamily="18" charset="0"/>
                            </a:rPr>
                            <m:t>  </m:t>
                          </m:r>
                        </m:sub>
                      </m:sSub>
                    </m:oMath>
                  </m:oMathPara>
                </a14:m>
                <a:endParaRPr lang="fr-FR" sz="25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BE4B697-F704-4CA8-9190-A7248D5C393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7280" y="5691751"/>
                <a:ext cx="2703817" cy="8698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E194239-7AD6-43BA-B36E-66E56AC232AC}"/>
              </a:ext>
            </a:extLst>
          </p:cNvPr>
          <p:cNvCxnSpPr>
            <a:cxnSpLocks/>
          </p:cNvCxnSpPr>
          <p:nvPr/>
        </p:nvCxnSpPr>
        <p:spPr>
          <a:xfrm>
            <a:off x="8478175" y="4509856"/>
            <a:ext cx="0" cy="22077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572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B48ECF6-190F-4428-822E-A1CA49499E8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contrast="40000"/>
          </a:blip>
          <a:srcRect l="7946" t="50097" r="37190" b="37791"/>
          <a:stretch/>
        </p:blipFill>
        <p:spPr>
          <a:xfrm>
            <a:off x="673816" y="3402512"/>
            <a:ext cx="6947829" cy="211436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80A11A3-C310-46D6-A898-6A6F6D201A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contrast="40000"/>
          </a:blip>
          <a:srcRect l="7947" t="33743" r="36210" b="51294"/>
          <a:stretch/>
        </p:blipFill>
        <p:spPr>
          <a:xfrm>
            <a:off x="673817" y="470108"/>
            <a:ext cx="6996373" cy="258406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279575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425</Words>
  <Application>Microsoft Office PowerPoint</Application>
  <PresentationFormat>Widescreen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 ghesquiere</dc:creator>
  <cp:lastModifiedBy>pierre ghesquiere</cp:lastModifiedBy>
  <cp:revision>42</cp:revision>
  <dcterms:created xsi:type="dcterms:W3CDTF">2019-11-11T13:36:42Z</dcterms:created>
  <dcterms:modified xsi:type="dcterms:W3CDTF">2019-11-15T07:38:43Z</dcterms:modified>
</cp:coreProperties>
</file>

<file path=docProps/thumbnail.jpeg>
</file>